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63" r:id="rId6"/>
    <p:sldId id="262" r:id="rId7"/>
    <p:sldId id="259" r:id="rId8"/>
    <p:sldId id="261" r:id="rId9"/>
    <p:sldId id="264" r:id="rId10"/>
    <p:sldId id="260" r:id="rId11"/>
  </p:sldIdLst>
  <p:sldSz cx="9144000" cy="5143500" type="screen16x9"/>
  <p:notesSz cx="6858000" cy="9144000"/>
  <p:embeddedFontLst>
    <p:embeddedFont>
      <p:font typeface="Dosis" pitchFamily="2" charset="77"/>
      <p:regular r:id="rId13"/>
      <p:bold r:id="rId14"/>
    </p:embeddedFont>
    <p:embeddedFont>
      <p:font typeface="Roboto" panose="02000000000000000000" pitchFamily="2" charset="0"/>
      <p:regular r:id="rId15"/>
      <p:bold r:id="rId16"/>
      <p:italic r:id="rId17"/>
      <p:boldItalic r:id="rId18"/>
    </p:embeddedFont>
    <p:embeddedFont>
      <p:font typeface="Roboto Black" panose="02000000000000000000" pitchFamily="2" charset="0"/>
      <p:bold r:id="rId19"/>
      <p:italic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48"/>
  </p:normalViewPr>
  <p:slideViewPr>
    <p:cSldViewPr snapToGrid="0">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178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1964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da-DK" sz="4000" dirty="0">
                <a:solidFill>
                  <a:schemeClr val="lt1"/>
                </a:solidFill>
                <a:latin typeface="Roboto Black"/>
                <a:ea typeface="Roboto Black"/>
                <a:cs typeface="Roboto Black"/>
                <a:sym typeface="Roboto Black"/>
              </a:rPr>
              <a:t>Usage </a:t>
            </a:r>
            <a:r>
              <a:rPr lang="da-DK" sz="4000" dirty="0" err="1">
                <a:solidFill>
                  <a:schemeClr val="lt1"/>
                </a:solidFill>
                <a:latin typeface="Roboto Black"/>
                <a:ea typeface="Roboto Black"/>
                <a:cs typeface="Roboto Black"/>
                <a:sym typeface="Roboto Black"/>
              </a:rPr>
              <a:t>Funnels</a:t>
            </a:r>
            <a:r>
              <a:rPr lang="da-DK" sz="4000">
                <a:solidFill>
                  <a:schemeClr val="lt1"/>
                </a:solidFill>
                <a:latin typeface="Roboto Black"/>
                <a:ea typeface="Roboto Black"/>
                <a:cs typeface="Roboto Black"/>
                <a:sym typeface="Roboto Black"/>
              </a:rPr>
              <a:t> With </a:t>
            </a:r>
            <a:r>
              <a:rPr lang="da-DK" sz="4000" err="1">
                <a:solidFill>
                  <a:schemeClr val="lt1"/>
                </a:solidFill>
                <a:latin typeface="Roboto Black"/>
                <a:ea typeface="Roboto Black"/>
                <a:cs typeface="Roboto Black"/>
                <a:sym typeface="Roboto Black"/>
              </a:rPr>
              <a:t>Warby</a:t>
            </a:r>
            <a:r>
              <a:rPr lang="da-DK" sz="4000">
                <a:solidFill>
                  <a:schemeClr val="lt1"/>
                </a:solidFill>
                <a:latin typeface="Roboto Black"/>
                <a:ea typeface="Roboto Black"/>
                <a:cs typeface="Roboto Black"/>
                <a:sym typeface="Roboto Black"/>
              </a:rPr>
              <a:t> Parker</a:t>
            </a:r>
            <a:endParaRPr sz="900">
              <a:solidFill>
                <a:schemeClr val="lt1"/>
              </a:solidFill>
            </a:endParaRPr>
          </a:p>
          <a:p>
            <a:pPr marL="0" lvl="0" indent="0" algn="l" rtl="0">
              <a:spcBef>
                <a:spcPts val="0"/>
              </a:spcBef>
              <a:spcAft>
                <a:spcPts val="0"/>
              </a:spcAft>
              <a:buClr>
                <a:schemeClr val="dk1"/>
              </a:buClr>
              <a:buSzPts val="1100"/>
              <a:buFont typeface="Arial"/>
              <a:buNone/>
            </a:pPr>
            <a:r>
              <a:rPr lang="en-US" sz="2800">
                <a:solidFill>
                  <a:srgbClr val="EFEFEF"/>
                </a:solidFill>
                <a:latin typeface="Roboto Thin"/>
                <a:ea typeface="Roboto Thin"/>
                <a:cs typeface="Roboto Thin"/>
                <a:sym typeface="Roboto Thin"/>
              </a:rPr>
              <a:t>Analyze Data with SQL</a:t>
            </a:r>
            <a:endParaRPr sz="280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Jens Raunstrup</a:t>
            </a:r>
            <a:endParaRPr sz="280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30. March 2023</a:t>
            </a:r>
            <a:endParaRPr sz="280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a:solidFill>
                  <a:srgbClr val="222222"/>
                </a:solidFill>
                <a:highlight>
                  <a:srgbClr val="FFFFFF"/>
                </a:highlight>
                <a:latin typeface="Roboto"/>
                <a:ea typeface="Roboto"/>
                <a:cs typeface="Roboto"/>
                <a:sym typeface="Roboto"/>
              </a:rPr>
              <a:t>How far did customers get in the purchase process and why?</a:t>
            </a:r>
          </a:p>
          <a:p>
            <a:pPr marL="457200" marR="0" lvl="0" indent="-381000" algn="l" rtl="0">
              <a:lnSpc>
                <a:spcPct val="115000"/>
              </a:lnSpc>
              <a:spcBef>
                <a:spcPts val="1100"/>
              </a:spcBef>
              <a:spcAft>
                <a:spcPts val="0"/>
              </a:spcAft>
              <a:buClr>
                <a:srgbClr val="222222"/>
              </a:buClr>
              <a:buSzPts val="2400"/>
              <a:buFont typeface="Roboto"/>
              <a:buAutoNum type="arabicPeriod"/>
            </a:pPr>
            <a:r>
              <a:rPr lang="en-US" sz="2400">
                <a:solidFill>
                  <a:srgbClr val="222222"/>
                </a:solidFill>
                <a:highlight>
                  <a:srgbClr val="FFFFFF"/>
                </a:highlight>
                <a:latin typeface="Roboto"/>
                <a:ea typeface="Roboto"/>
                <a:cs typeface="Roboto"/>
                <a:sym typeface="Roboto"/>
              </a:rPr>
              <a:t>What gives us more sales. Try on trials with 3 or 5 pairs of glasses?</a:t>
            </a:r>
            <a:endParaRPr sz="2400">
              <a:solidFill>
                <a:srgbClr val="222222"/>
              </a:solidFill>
              <a:highlight>
                <a:srgbClr val="FFFFFF"/>
              </a:highlight>
              <a:latin typeface="Roboto"/>
              <a:ea typeface="Roboto"/>
              <a:cs typeface="Roboto"/>
              <a:sym typeface="Roboto"/>
            </a:endParaRPr>
          </a:p>
          <a:p>
            <a:pPr marL="457200" indent="-381000">
              <a:lnSpc>
                <a:spcPct val="115000"/>
              </a:lnSpc>
              <a:buClr>
                <a:srgbClr val="222222"/>
              </a:buClr>
              <a:buSzPts val="2400"/>
              <a:buFont typeface="Roboto"/>
              <a:buAutoNum type="arabicPeriod"/>
            </a:pPr>
            <a:r>
              <a:rPr lang="en-US" sz="2400">
                <a:solidFill>
                  <a:srgbClr val="222222"/>
                </a:solidFill>
                <a:highlight>
                  <a:srgbClr val="FFFFFF"/>
                </a:highlight>
                <a:latin typeface="Roboto"/>
                <a:ea typeface="Roboto"/>
                <a:cs typeface="Roboto"/>
                <a:sym typeface="Roboto"/>
              </a:rPr>
              <a:t>How far did customers get in our survey and why?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1. How far did customers get in the purchase process and why?</a:t>
            </a:r>
            <a:endParaRPr/>
          </a:p>
        </p:txBody>
      </p:sp>
    </p:spTree>
    <p:extLst>
      <p:ext uri="{BB962C8B-B14F-4D97-AF65-F5344CB8AC3E}">
        <p14:creationId xmlns:p14="http://schemas.microsoft.com/office/powerpoint/2010/main" val="116391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 How far did customers get in the purchase process and why?</a:t>
            </a:r>
            <a:endParaRPr sz="2400" b="1">
              <a:solidFill>
                <a:srgbClr val="295269"/>
              </a:solidFill>
              <a:latin typeface="Roboto"/>
              <a:ea typeface="Roboto"/>
              <a:cs typeface="Roboto"/>
              <a:sym typeface="Roboto"/>
            </a:endParaRPr>
          </a:p>
        </p:txBody>
      </p:sp>
      <p:sp>
        <p:nvSpPr>
          <p:cNvPr id="331" name="Shape 331"/>
          <p:cNvSpPr txBox="1"/>
          <p:nvPr/>
        </p:nvSpPr>
        <p:spPr>
          <a:xfrm>
            <a:off x="177975" y="1201324"/>
            <a:ext cx="4920900" cy="378414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GB" sz="1200" dirty="0">
                <a:latin typeface="Roboto"/>
                <a:ea typeface="Roboto"/>
                <a:cs typeface="Roboto"/>
                <a:sym typeface="Roboto"/>
              </a:rPr>
              <a:t>We used an SQL query to count the distinct user_id’s registered in each part of the purchase process.</a:t>
            </a:r>
          </a:p>
          <a:p>
            <a:pPr marL="171450" lvl="0" indent="-190500" rtl="0">
              <a:lnSpc>
                <a:spcPct val="115000"/>
              </a:lnSpc>
              <a:spcBef>
                <a:spcPts val="0"/>
              </a:spcBef>
              <a:spcAft>
                <a:spcPts val="0"/>
              </a:spcAft>
              <a:buSzPts val="1200"/>
              <a:buChar char="●"/>
            </a:pPr>
            <a:r>
              <a:rPr lang="en-GB" sz="1200" dirty="0">
                <a:latin typeface="Roboto"/>
                <a:ea typeface="Roboto"/>
                <a:cs typeface="Roboto"/>
                <a:sym typeface="Roboto"/>
              </a:rPr>
              <a:t>We use this to see where users lose and keep interest in or products, survey and or company.</a:t>
            </a:r>
          </a:p>
          <a:p>
            <a:pPr marL="171450" lvl="0" indent="-190500" rtl="0">
              <a:lnSpc>
                <a:spcPct val="115000"/>
              </a:lnSpc>
              <a:spcBef>
                <a:spcPts val="0"/>
              </a:spcBef>
              <a:spcAft>
                <a:spcPts val="0"/>
              </a:spcAft>
              <a:buSzPts val="1200"/>
              <a:buChar char="●"/>
            </a:pPr>
            <a:r>
              <a:rPr lang="en-GB" sz="1200" dirty="0">
                <a:latin typeface="Roboto"/>
                <a:ea typeface="Roboto"/>
                <a:cs typeface="Roboto"/>
                <a:sym typeface="Roboto"/>
              </a:rPr>
              <a:t>We start off with defining what stages we have. We end up choosing 3. The first one is “1-quiz”. The second one is ”2-home-try-on” the 3. and last one is “3-purchase”.</a:t>
            </a:r>
          </a:p>
          <a:p>
            <a:pPr marL="171450" lvl="0" indent="-190500" rtl="0">
              <a:lnSpc>
                <a:spcPct val="115000"/>
              </a:lnSpc>
              <a:spcBef>
                <a:spcPts val="0"/>
              </a:spcBef>
              <a:spcAft>
                <a:spcPts val="0"/>
              </a:spcAft>
              <a:buSzPts val="1200"/>
              <a:buChar char="●"/>
            </a:pPr>
            <a:r>
              <a:rPr lang="en-GB" sz="1200" dirty="0">
                <a:latin typeface="Roboto"/>
                <a:ea typeface="Roboto"/>
                <a:cs typeface="Roboto"/>
                <a:sym typeface="Roboto"/>
              </a:rPr>
              <a:t>As seen on the table to the right. We start out with 1000 users taking our survey. After that on the second stage were trials are offered. We see a drop-off of 250 people from the original stage. So, 25%. At the last part of the process where people purchase a product. We see another drop off. Which is around 50% compared to the original number of users who took our quiz.</a:t>
            </a:r>
          </a:p>
          <a:p>
            <a:pPr marL="171450" lvl="0" indent="-190500" rtl="0">
              <a:lnSpc>
                <a:spcPct val="115000"/>
              </a:lnSpc>
              <a:spcBef>
                <a:spcPts val="0"/>
              </a:spcBef>
              <a:spcAft>
                <a:spcPts val="0"/>
              </a:spcAft>
              <a:buSzPts val="1200"/>
              <a:buChar char="●"/>
            </a:pPr>
            <a:r>
              <a:rPr lang="en-GB" sz="1200" dirty="0">
                <a:latin typeface="Roboto"/>
                <a:ea typeface="Roboto"/>
                <a:cs typeface="Roboto"/>
                <a:sym typeface="Roboto"/>
              </a:rPr>
              <a:t>From this we can conclude that customers lost interest after their home try on period. It might be because these customers weren’t satisfied with the products offered. It could also be because they don’t know what suits them and they want a second opinion.</a:t>
            </a:r>
          </a:p>
        </p:txBody>
      </p:sp>
      <p:graphicFrame>
        <p:nvGraphicFramePr>
          <p:cNvPr id="332" name="Shape 332"/>
          <p:cNvGraphicFramePr/>
          <p:nvPr>
            <p:extLst>
              <p:ext uri="{D42A27DB-BD31-4B8C-83A1-F6EECF244321}">
                <p14:modId xmlns:p14="http://schemas.microsoft.com/office/powerpoint/2010/main" val="3564617333"/>
              </p:ext>
            </p:extLst>
          </p:nvPr>
        </p:nvGraphicFramePr>
        <p:xfrm>
          <a:off x="5275700" y="1201263"/>
          <a:ext cx="3492225" cy="40002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algn="ctr" rtl="0">
                        <a:spcBef>
                          <a:spcPts val="0"/>
                        </a:spcBef>
                        <a:spcAft>
                          <a:spcPts val="0"/>
                        </a:spcAft>
                        <a:buNone/>
                      </a:pPr>
                      <a:r>
                        <a:rPr lang="en" sz="1000" b="1">
                          <a:solidFill>
                            <a:srgbClr val="FFFFFF"/>
                          </a:solidFill>
                        </a:rPr>
                        <a:t>stage</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 sz="1000" b="1" dirty="0">
                          <a:solidFill>
                            <a:srgbClr val="FFFFFF"/>
                          </a:solidFill>
                        </a:rPr>
                        <a:t>COUNT(DISTINCT user_id)</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algn="ctr"/>
                      <a:r>
                        <a:rPr lang="da-DK">
                          <a:solidFill>
                            <a:srgbClr val="646466"/>
                          </a:solidFill>
                          <a:effectLst/>
                        </a:rPr>
                        <a:t>1-quiz</a:t>
                      </a:r>
                    </a:p>
                  </a:txBody>
                  <a:tcPr anchor="ctr">
                    <a:lnT w="9525" cap="flat" cmpd="sng">
                      <a:solidFill>
                        <a:srgbClr val="9E9E9E"/>
                      </a:solidFill>
                      <a:prstDash val="solid"/>
                      <a:round/>
                      <a:headEnd type="none" w="sm" len="sm"/>
                      <a:tailEnd type="none" w="sm" len="sm"/>
                    </a:lnT>
                  </a:tcPr>
                </a:tc>
                <a:tc>
                  <a:txBody>
                    <a:bodyPr/>
                    <a:lstStyle/>
                    <a:p>
                      <a:pPr algn="ctr"/>
                      <a:r>
                        <a:rPr lang="da-DK">
                          <a:solidFill>
                            <a:srgbClr val="646466"/>
                          </a:solidFill>
                          <a:effectLst/>
                        </a:rPr>
                        <a:t>1000</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algn="ctr"/>
                      <a:r>
                        <a:rPr lang="da-DK">
                          <a:solidFill>
                            <a:srgbClr val="646466"/>
                          </a:solidFill>
                          <a:effectLst/>
                        </a:rPr>
                        <a:t>2-home-try-on</a:t>
                      </a:r>
                    </a:p>
                  </a:txBody>
                  <a:tcPr anchor="ctr"/>
                </a:tc>
                <a:tc>
                  <a:txBody>
                    <a:bodyPr/>
                    <a:lstStyle/>
                    <a:p>
                      <a:pPr algn="ctr"/>
                      <a:r>
                        <a:rPr lang="da-DK">
                          <a:solidFill>
                            <a:srgbClr val="646466"/>
                          </a:solidFill>
                          <a:effectLst/>
                        </a:rPr>
                        <a:t>750</a:t>
                      </a:r>
                    </a:p>
                  </a:txBody>
                  <a:tcPr anchor="ctr"/>
                </a:tc>
                <a:extLst>
                  <a:ext uri="{0D108BD9-81ED-4DB2-BD59-A6C34878D82A}">
                    <a16:rowId xmlns:a16="http://schemas.microsoft.com/office/drawing/2014/main" val="10002"/>
                  </a:ext>
                </a:extLst>
              </a:tr>
              <a:tr h="439075">
                <a:tc>
                  <a:txBody>
                    <a:bodyPr/>
                    <a:lstStyle/>
                    <a:p>
                      <a:pPr algn="ctr"/>
                      <a:r>
                        <a:rPr lang="da-DK">
                          <a:solidFill>
                            <a:srgbClr val="646466"/>
                          </a:solidFill>
                          <a:effectLst/>
                        </a:rPr>
                        <a:t>3-purchase</a:t>
                      </a:r>
                    </a:p>
                  </a:txBody>
                  <a:tcPr anchor="ctr"/>
                </a:tc>
                <a:tc>
                  <a:txBody>
                    <a:bodyPr/>
                    <a:lstStyle/>
                    <a:p>
                      <a:pPr algn="ctr"/>
                      <a:r>
                        <a:rPr lang="da-DK">
                          <a:solidFill>
                            <a:srgbClr val="646466"/>
                          </a:solidFill>
                          <a:effectLst/>
                        </a:rPr>
                        <a:t>495</a:t>
                      </a:r>
                    </a:p>
                  </a:txBody>
                  <a:tcPr anchor="ctr"/>
                </a:tc>
                <a:extLst>
                  <a:ext uri="{0D108BD9-81ED-4DB2-BD59-A6C34878D82A}">
                    <a16:rowId xmlns:a16="http://schemas.microsoft.com/office/drawing/2014/main" val="10003"/>
                  </a:ext>
                </a:extLst>
              </a:tr>
              <a:tr h="439075">
                <a:tc>
                  <a:txBody>
                    <a:bodyPr/>
                    <a:lstStyle/>
                    <a:p>
                      <a:pPr algn="ctr"/>
                      <a:endParaRPr lang="da-DK">
                        <a:solidFill>
                          <a:srgbClr val="646466"/>
                        </a:solidFill>
                        <a:effectLst/>
                      </a:endParaRPr>
                    </a:p>
                  </a:txBody>
                  <a:tcPr anchor="ctr"/>
                </a:tc>
                <a:tc>
                  <a:txBody>
                    <a:bodyPr/>
                    <a:lstStyle/>
                    <a:p>
                      <a:pPr algn="ctr"/>
                      <a:endParaRPr lang="da-DK">
                        <a:solidFill>
                          <a:srgbClr val="646466"/>
                        </a:solidFill>
                        <a:effectLst/>
                      </a:endParaRPr>
                    </a:p>
                  </a:txBody>
                  <a:tcPr anchor="ctr"/>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2. What gives us more sales? Try on trials with 3 or 5 pairs of glasses?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2. Sale difference between try on trials with 3 and 5 pairs of glasses.</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da-DK" sz="900" dirty="0">
                <a:latin typeface="Courier New"/>
                <a:ea typeface="Courier New"/>
                <a:cs typeface="Courier New"/>
                <a:sym typeface="Courier New"/>
              </a:rPr>
              <a:t>-- SQL query</a:t>
            </a:r>
            <a:endParaRPr sz="900" dirty="0">
              <a:latin typeface="Courier New"/>
              <a:ea typeface="Courier New"/>
              <a:cs typeface="Courier New"/>
              <a:sym typeface="Courier New"/>
            </a:endParaRPr>
          </a:p>
          <a:p>
            <a:r>
              <a:rPr lang="da-DK" sz="900" b="0" dirty="0">
                <a:solidFill>
                  <a:schemeClr val="tx1"/>
                </a:solidFill>
                <a:effectLst/>
                <a:latin typeface="Courier New" panose="02070309020205020404" pitchFamily="49" charset="0"/>
                <a:cs typeface="Courier New" panose="02070309020205020404" pitchFamily="49" charset="0"/>
              </a:rPr>
              <a:t>WITH base_table AS (</a:t>
            </a:r>
          </a:p>
          <a:p>
            <a:r>
              <a:rPr lang="da-DK" sz="900" b="0" dirty="0">
                <a:solidFill>
                  <a:schemeClr val="tx1"/>
                </a:solidFill>
                <a:effectLst/>
                <a:latin typeface="Courier New" panose="02070309020205020404" pitchFamily="49" charset="0"/>
                <a:cs typeface="Courier New" panose="02070309020205020404" pitchFamily="49" charset="0"/>
              </a:rPr>
              <a:t>SELECT DISTINCT q.user_id, h.user_id IS NOT NULL AS 'is_home_try_on', h.number_of_pairs AS 'AB_variant', p.user_id IS NOT NULL AS 'is_purchase'</a:t>
            </a:r>
          </a:p>
          <a:p>
            <a:r>
              <a:rPr lang="da-DK" sz="900" b="0" dirty="0">
                <a:solidFill>
                  <a:schemeClr val="tx1"/>
                </a:solidFill>
                <a:effectLst/>
                <a:latin typeface="Courier New" panose="02070309020205020404" pitchFamily="49" charset="0"/>
                <a:cs typeface="Courier New" panose="02070309020205020404" pitchFamily="49" charset="0"/>
              </a:rPr>
              <a:t>FROM quiz q</a:t>
            </a:r>
          </a:p>
          <a:p>
            <a:r>
              <a:rPr lang="da-DK" sz="900" b="0" dirty="0">
                <a:solidFill>
                  <a:schemeClr val="tx1"/>
                </a:solidFill>
                <a:effectLst/>
                <a:latin typeface="Courier New" panose="02070309020205020404" pitchFamily="49" charset="0"/>
                <a:cs typeface="Courier New" panose="02070309020205020404" pitchFamily="49" charset="0"/>
              </a:rPr>
              <a:t>LEFT JOIN home_try_on h</a:t>
            </a:r>
          </a:p>
          <a:p>
            <a:r>
              <a:rPr lang="da-DK" sz="900" b="0" dirty="0">
                <a:solidFill>
                  <a:schemeClr val="tx1"/>
                </a:solidFill>
                <a:effectLst/>
                <a:latin typeface="Courier New" panose="02070309020205020404" pitchFamily="49" charset="0"/>
                <a:cs typeface="Courier New" panose="02070309020205020404" pitchFamily="49" charset="0"/>
              </a:rPr>
              <a:t>ON q.user_id = h.user_id</a:t>
            </a:r>
          </a:p>
          <a:p>
            <a:r>
              <a:rPr lang="da-DK" sz="900" b="0" dirty="0">
                <a:solidFill>
                  <a:schemeClr val="tx1"/>
                </a:solidFill>
                <a:effectLst/>
                <a:latin typeface="Courier New" panose="02070309020205020404" pitchFamily="49" charset="0"/>
                <a:cs typeface="Courier New" panose="02070309020205020404" pitchFamily="49" charset="0"/>
              </a:rPr>
              <a:t>LEFT JOIN purchase p</a:t>
            </a:r>
          </a:p>
          <a:p>
            <a:r>
              <a:rPr lang="da-DK" sz="900" b="0" dirty="0">
                <a:solidFill>
                  <a:schemeClr val="tx1"/>
                </a:solidFill>
                <a:effectLst/>
                <a:latin typeface="Courier New" panose="02070309020205020404" pitchFamily="49" charset="0"/>
                <a:cs typeface="Courier New" panose="02070309020205020404" pitchFamily="49" charset="0"/>
              </a:rPr>
              <a:t>ON p.user_id = q.user_id</a:t>
            </a:r>
          </a:p>
          <a:p>
            <a:r>
              <a:rPr lang="da-DK" sz="900" b="0" dirty="0">
                <a:solidFill>
                  <a:schemeClr val="tx1"/>
                </a:solidFill>
                <a:effectLst/>
                <a:latin typeface="Courier New" panose="02070309020205020404" pitchFamily="49" charset="0"/>
                <a:cs typeface="Courier New" panose="02070309020205020404" pitchFamily="49" charset="0"/>
              </a:rPr>
              <a:t>)</a:t>
            </a:r>
          </a:p>
          <a:p>
            <a:r>
              <a:rPr lang="da-DK" sz="900" b="0" dirty="0">
                <a:solidFill>
                  <a:schemeClr val="tx1"/>
                </a:solidFill>
                <a:effectLst/>
                <a:latin typeface="Courier New" panose="02070309020205020404" pitchFamily="49" charset="0"/>
                <a:cs typeface="Courier New" panose="02070309020205020404" pitchFamily="49" charset="0"/>
              </a:rPr>
              <a:t>SELECT AB_variant,</a:t>
            </a:r>
          </a:p>
          <a:p>
            <a:r>
              <a:rPr lang="da-DK" sz="900" b="0" dirty="0">
                <a:solidFill>
                  <a:schemeClr val="tx1"/>
                </a:solidFill>
                <a:effectLst/>
                <a:latin typeface="Courier New" panose="02070309020205020404" pitchFamily="49" charset="0"/>
                <a:cs typeface="Courier New" panose="02070309020205020404" pitchFamily="49" charset="0"/>
              </a:rPr>
              <a:t>SUM(CASE WHEN is_home_try_on = 1</a:t>
            </a:r>
          </a:p>
          <a:p>
            <a:r>
              <a:rPr lang="da-DK" sz="900" b="0" dirty="0">
                <a:solidFill>
                  <a:schemeClr val="tx1"/>
                </a:solidFill>
                <a:effectLst/>
                <a:latin typeface="Courier New" panose="02070309020205020404" pitchFamily="49" charset="0"/>
                <a:cs typeface="Courier New" panose="02070309020205020404" pitchFamily="49" charset="0"/>
              </a:rPr>
              <a:t>THEN 1</a:t>
            </a:r>
          </a:p>
          <a:p>
            <a:r>
              <a:rPr lang="da-DK" sz="900" b="0" dirty="0">
                <a:solidFill>
                  <a:schemeClr val="tx1"/>
                </a:solidFill>
                <a:effectLst/>
                <a:latin typeface="Courier New" panose="02070309020205020404" pitchFamily="49" charset="0"/>
                <a:cs typeface="Courier New" panose="02070309020205020404" pitchFamily="49" charset="0"/>
              </a:rPr>
              <a:t>ELSE 0</a:t>
            </a:r>
          </a:p>
          <a:p>
            <a:r>
              <a:rPr lang="da-DK" sz="900" b="0" dirty="0">
                <a:solidFill>
                  <a:schemeClr val="tx1"/>
                </a:solidFill>
                <a:effectLst/>
                <a:latin typeface="Courier New" panose="02070309020205020404" pitchFamily="49" charset="0"/>
                <a:cs typeface="Courier New" panose="02070309020205020404" pitchFamily="49" charset="0"/>
              </a:rPr>
              <a:t>END) 'home_trial',</a:t>
            </a:r>
          </a:p>
          <a:p>
            <a:r>
              <a:rPr lang="da-DK" sz="900" b="0" dirty="0">
                <a:solidFill>
                  <a:schemeClr val="tx1"/>
                </a:solidFill>
                <a:effectLst/>
                <a:latin typeface="Courier New" panose="02070309020205020404" pitchFamily="49" charset="0"/>
                <a:cs typeface="Courier New" panose="02070309020205020404" pitchFamily="49" charset="0"/>
              </a:rPr>
              <a:t>SUM(CASE WHEN is_purchase = 1</a:t>
            </a:r>
          </a:p>
          <a:p>
            <a:r>
              <a:rPr lang="da-DK" sz="900" b="0" dirty="0">
                <a:solidFill>
                  <a:schemeClr val="tx1"/>
                </a:solidFill>
                <a:effectLst/>
                <a:latin typeface="Courier New" panose="02070309020205020404" pitchFamily="49" charset="0"/>
                <a:cs typeface="Courier New" panose="02070309020205020404" pitchFamily="49" charset="0"/>
              </a:rPr>
              <a:t>THEN 1</a:t>
            </a:r>
          </a:p>
          <a:p>
            <a:r>
              <a:rPr lang="da-DK" sz="900" b="0" dirty="0">
                <a:solidFill>
                  <a:schemeClr val="tx1"/>
                </a:solidFill>
                <a:effectLst/>
                <a:latin typeface="Courier New" panose="02070309020205020404" pitchFamily="49" charset="0"/>
                <a:cs typeface="Courier New" panose="02070309020205020404" pitchFamily="49" charset="0"/>
              </a:rPr>
              <a:t>ELSE 0</a:t>
            </a:r>
          </a:p>
          <a:p>
            <a:r>
              <a:rPr lang="da-DK" sz="900" b="0" dirty="0">
                <a:solidFill>
                  <a:schemeClr val="tx1"/>
                </a:solidFill>
                <a:effectLst/>
                <a:latin typeface="Courier New" panose="02070309020205020404" pitchFamily="49" charset="0"/>
                <a:cs typeface="Courier New" panose="02070309020205020404" pitchFamily="49" charset="0"/>
              </a:rPr>
              <a:t>END) 'purchase'</a:t>
            </a:r>
          </a:p>
          <a:p>
            <a:r>
              <a:rPr lang="da-DK" sz="900" b="0" dirty="0">
                <a:solidFill>
                  <a:schemeClr val="tx1"/>
                </a:solidFill>
                <a:effectLst/>
                <a:latin typeface="Courier New" panose="02070309020205020404" pitchFamily="49" charset="0"/>
                <a:cs typeface="Courier New" panose="02070309020205020404" pitchFamily="49" charset="0"/>
              </a:rPr>
              <a:t>FROM base_table</a:t>
            </a:r>
          </a:p>
          <a:p>
            <a:r>
              <a:rPr lang="da-DK" sz="900" b="0" dirty="0">
                <a:solidFill>
                  <a:schemeClr val="tx1"/>
                </a:solidFill>
                <a:effectLst/>
                <a:latin typeface="Courier New" panose="02070309020205020404" pitchFamily="49" charset="0"/>
                <a:cs typeface="Courier New" panose="02070309020205020404" pitchFamily="49" charset="0"/>
              </a:rPr>
              <a:t>GROUP BY AB_variant</a:t>
            </a:r>
          </a:p>
          <a:p>
            <a:r>
              <a:rPr lang="da-DK" sz="900" b="0" dirty="0">
                <a:solidFill>
                  <a:schemeClr val="tx1"/>
                </a:solidFill>
                <a:effectLst/>
                <a:latin typeface="Courier New" panose="02070309020205020404" pitchFamily="49" charset="0"/>
                <a:cs typeface="Courier New" panose="02070309020205020404" pitchFamily="49" charset="0"/>
              </a:rPr>
              <a:t>HAVING home_trial &gt; 0;</a:t>
            </a:r>
          </a:p>
          <a:p>
            <a:pPr marL="0" lvl="0" indent="0" rtl="0">
              <a:spcBef>
                <a:spcPts val="0"/>
              </a:spcBef>
              <a:spcAft>
                <a:spcPts val="0"/>
              </a:spcAft>
              <a:buNone/>
            </a:pPr>
            <a:endParaRPr sz="900" dirty="0">
              <a:solidFill>
                <a:schemeClr val="tx1"/>
              </a:solidFill>
              <a:latin typeface="Courier New" panose="02070309020205020404" pitchFamily="49" charset="0"/>
              <a:ea typeface="Courier New"/>
              <a:cs typeface="Courier New" panose="02070309020205020404" pitchFamily="49" charset="0"/>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GB" sz="1200" dirty="0">
                <a:latin typeface="Roboto"/>
                <a:ea typeface="Roboto"/>
                <a:cs typeface="Roboto"/>
                <a:sym typeface="Roboto"/>
              </a:rPr>
              <a:t>We write the SQL query seen on the right. So, we can see the following in the output of our SQL query:</a:t>
            </a:r>
          </a:p>
          <a:p>
            <a:pPr marL="228600" lvl="0" indent="-228600" rtl="0">
              <a:lnSpc>
                <a:spcPct val="115000"/>
              </a:lnSpc>
              <a:spcBef>
                <a:spcPts val="0"/>
              </a:spcBef>
              <a:spcAft>
                <a:spcPts val="0"/>
              </a:spcAft>
              <a:buClr>
                <a:schemeClr val="dk1"/>
              </a:buClr>
              <a:buSzPts val="1100"/>
              <a:buFont typeface="Arial"/>
              <a:buAutoNum type="arabicPeriod"/>
            </a:pPr>
            <a:r>
              <a:rPr lang="en-GB" sz="1200" dirty="0">
                <a:latin typeface="Roboto"/>
                <a:ea typeface="Roboto"/>
                <a:cs typeface="Roboto"/>
                <a:sym typeface="Roboto"/>
              </a:rPr>
              <a:t>We want to see the types of trials we offer.</a:t>
            </a:r>
          </a:p>
          <a:p>
            <a:pPr marL="228600" lvl="0" indent="-228600" rtl="0">
              <a:lnSpc>
                <a:spcPct val="115000"/>
              </a:lnSpc>
              <a:spcBef>
                <a:spcPts val="0"/>
              </a:spcBef>
              <a:spcAft>
                <a:spcPts val="0"/>
              </a:spcAft>
              <a:buClr>
                <a:schemeClr val="dk1"/>
              </a:buClr>
              <a:buSzPts val="1100"/>
              <a:buFont typeface="Arial"/>
              <a:buAutoNum type="arabicPeriod"/>
            </a:pPr>
            <a:r>
              <a:rPr lang="en-GB" sz="1200" dirty="0">
                <a:latin typeface="Roboto"/>
                <a:ea typeface="Roboto"/>
                <a:cs typeface="Roboto"/>
                <a:sym typeface="Roboto"/>
              </a:rPr>
              <a:t>We want to see the number of customers who opted for our trial.</a:t>
            </a:r>
          </a:p>
          <a:p>
            <a:pPr marL="228600" lvl="0" indent="-228600" rtl="0">
              <a:lnSpc>
                <a:spcPct val="115000"/>
              </a:lnSpc>
              <a:spcBef>
                <a:spcPts val="0"/>
              </a:spcBef>
              <a:spcAft>
                <a:spcPts val="0"/>
              </a:spcAft>
              <a:buClr>
                <a:schemeClr val="dk1"/>
              </a:buClr>
              <a:buSzPts val="1100"/>
              <a:buFont typeface="Arial"/>
              <a:buAutoNum type="arabicPeriod"/>
            </a:pPr>
            <a:r>
              <a:rPr lang="en-GB" sz="1200" dirty="0">
                <a:latin typeface="Roboto"/>
                <a:ea typeface="Roboto"/>
                <a:cs typeface="Roboto"/>
                <a:sym typeface="Roboto"/>
              </a:rPr>
              <a:t>We want to see the purchase amount for each type of trial.</a:t>
            </a:r>
          </a:p>
          <a:p>
            <a:pPr marL="457200" lvl="0" indent="-304800" rtl="0">
              <a:lnSpc>
                <a:spcPct val="115000"/>
              </a:lnSpc>
              <a:spcBef>
                <a:spcPts val="0"/>
              </a:spcBef>
              <a:spcAft>
                <a:spcPts val="0"/>
              </a:spcAft>
              <a:buSzPts val="1200"/>
              <a:buFont typeface="Roboto"/>
              <a:buChar char="●"/>
            </a:pPr>
            <a:r>
              <a:rPr lang="en-GB" sz="1200" dirty="0">
                <a:latin typeface="Roboto"/>
                <a:ea typeface="Roboto"/>
                <a:cs typeface="Roboto"/>
                <a:sym typeface="Roboto"/>
              </a:rPr>
              <a:t>We do this by making a temporary table. Selecting the desired columns. Then joining multiple tables together so we can see the data in one place and read a more specific result.</a:t>
            </a:r>
          </a:p>
        </p:txBody>
      </p:sp>
      <p:graphicFrame>
        <p:nvGraphicFramePr>
          <p:cNvPr id="325" name="Shape 325"/>
          <p:cNvGraphicFramePr/>
          <p:nvPr>
            <p:extLst>
              <p:ext uri="{D42A27DB-BD31-4B8C-83A1-F6EECF244321}">
                <p14:modId xmlns:p14="http://schemas.microsoft.com/office/powerpoint/2010/main" val="2287279610"/>
              </p:ext>
            </p:extLst>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algn="ctr" rtl="0">
                        <a:spcBef>
                          <a:spcPts val="0"/>
                        </a:spcBef>
                        <a:spcAft>
                          <a:spcPts val="0"/>
                        </a:spcAft>
                        <a:buNone/>
                      </a:pPr>
                      <a:r>
                        <a:rPr lang="en" sz="1000" b="1" dirty="0">
                          <a:solidFill>
                            <a:srgbClr val="FFFFFF"/>
                          </a:solidFill>
                        </a:rPr>
                        <a:t>AB_variant</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da-DK" sz="1000" b="1" dirty="0">
                          <a:solidFill>
                            <a:srgbClr val="FFFFFF"/>
                          </a:solidFill>
                        </a:rPr>
                        <a:t>h</a:t>
                      </a:r>
                      <a:r>
                        <a:rPr lang="en" sz="1000" b="1" dirty="0">
                          <a:solidFill>
                            <a:srgbClr val="FFFFFF"/>
                          </a:solidFill>
                        </a:rPr>
                        <a:t>ome_trial</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000" b="1">
                          <a:solidFill>
                            <a:srgbClr val="FFFFFF"/>
                          </a:solidFill>
                        </a:rPr>
                        <a:t>purchase</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da-DK">
                          <a:solidFill>
                            <a:srgbClr val="646466"/>
                          </a:solidFill>
                          <a:effectLst/>
                        </a:rPr>
                        <a:t>3 pairs</a:t>
                      </a:r>
                    </a:p>
                  </a:txBody>
                  <a:tcPr anchor="ctr"/>
                </a:tc>
                <a:tc>
                  <a:txBody>
                    <a:bodyPr/>
                    <a:lstStyle/>
                    <a:p>
                      <a:pPr algn="ctr"/>
                      <a:r>
                        <a:rPr lang="da-DK">
                          <a:solidFill>
                            <a:srgbClr val="646466"/>
                          </a:solidFill>
                          <a:effectLst/>
                        </a:rPr>
                        <a:t>379</a:t>
                      </a:r>
                    </a:p>
                  </a:txBody>
                  <a:tcPr anchor="ctr"/>
                </a:tc>
                <a:tc>
                  <a:txBody>
                    <a:bodyPr/>
                    <a:lstStyle/>
                    <a:p>
                      <a:pPr algn="ctr"/>
                      <a:r>
                        <a:rPr lang="da-DK">
                          <a:solidFill>
                            <a:srgbClr val="646466"/>
                          </a:solidFill>
                          <a:effectLst/>
                        </a:rPr>
                        <a:t>201</a:t>
                      </a:r>
                    </a:p>
                  </a:txBody>
                  <a:tcPr anchor="ctr"/>
                </a:tc>
                <a:extLst>
                  <a:ext uri="{0D108BD9-81ED-4DB2-BD59-A6C34878D82A}">
                    <a16:rowId xmlns:a16="http://schemas.microsoft.com/office/drawing/2014/main" val="10001"/>
                  </a:ext>
                </a:extLst>
              </a:tr>
              <a:tr h="335475">
                <a:tc>
                  <a:txBody>
                    <a:bodyPr/>
                    <a:lstStyle/>
                    <a:p>
                      <a:pPr algn="ctr"/>
                      <a:r>
                        <a:rPr lang="da-DK">
                          <a:solidFill>
                            <a:srgbClr val="646466"/>
                          </a:solidFill>
                          <a:effectLst/>
                        </a:rPr>
                        <a:t>5 pairs</a:t>
                      </a:r>
                    </a:p>
                  </a:txBody>
                  <a:tcPr anchor="ctr"/>
                </a:tc>
                <a:tc>
                  <a:txBody>
                    <a:bodyPr/>
                    <a:lstStyle/>
                    <a:p>
                      <a:pPr algn="ctr"/>
                      <a:r>
                        <a:rPr lang="da-DK">
                          <a:solidFill>
                            <a:srgbClr val="646466"/>
                          </a:solidFill>
                          <a:effectLst/>
                        </a:rPr>
                        <a:t>371</a:t>
                      </a:r>
                    </a:p>
                  </a:txBody>
                  <a:tcPr anchor="ctr"/>
                </a:tc>
                <a:tc>
                  <a:txBody>
                    <a:bodyPr/>
                    <a:lstStyle/>
                    <a:p>
                      <a:pPr algn="ctr"/>
                      <a:r>
                        <a:rPr lang="da-DK">
                          <a:solidFill>
                            <a:srgbClr val="646466"/>
                          </a:solidFill>
                          <a:effectLst/>
                        </a:rPr>
                        <a:t>294</a:t>
                      </a:r>
                    </a:p>
                  </a:txBody>
                  <a:tcPr anchor="ctr"/>
                </a:tc>
                <a:extLst>
                  <a:ext uri="{0D108BD9-81ED-4DB2-BD59-A6C34878D82A}">
                    <a16:rowId xmlns:a16="http://schemas.microsoft.com/office/drawing/2014/main" val="10002"/>
                  </a:ext>
                </a:extLst>
              </a:tr>
              <a:tr h="335475">
                <a:tc>
                  <a:txBody>
                    <a:bodyPr/>
                    <a:lstStyle/>
                    <a:p>
                      <a:pPr algn="ctr"/>
                      <a:endParaRPr lang="da-DK">
                        <a:solidFill>
                          <a:srgbClr val="646466"/>
                        </a:solidFill>
                        <a:effectLst/>
                      </a:endParaRPr>
                    </a:p>
                  </a:txBody>
                  <a:tcPr anchor="ctr"/>
                </a:tc>
                <a:tc>
                  <a:txBody>
                    <a:bodyPr/>
                    <a:lstStyle/>
                    <a:p>
                      <a:pPr algn="ctr"/>
                      <a:endParaRPr lang="da-DK">
                        <a:solidFill>
                          <a:srgbClr val="646466"/>
                        </a:solidFill>
                        <a:effectLst/>
                      </a:endParaRPr>
                    </a:p>
                  </a:txBody>
                  <a:tcPr anchor="ctr"/>
                </a:tc>
                <a:tc>
                  <a:txBody>
                    <a:bodyPr/>
                    <a:lstStyle/>
                    <a:p>
                      <a:pPr algn="ctr"/>
                      <a:endParaRPr lang="da-DK">
                        <a:solidFill>
                          <a:srgbClr val="646466"/>
                        </a:solidFill>
                        <a:effectLst/>
                      </a:endParaRPr>
                    </a:p>
                  </a:txBody>
                  <a:tcPr anchor="ctr"/>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3. How far did customers get in our survey and why?</a:t>
            </a:r>
            <a:endParaRPr/>
          </a:p>
        </p:txBody>
      </p:sp>
    </p:spTree>
    <p:extLst>
      <p:ext uri="{BB962C8B-B14F-4D97-AF65-F5344CB8AC3E}">
        <p14:creationId xmlns:p14="http://schemas.microsoft.com/office/powerpoint/2010/main" val="28983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3. How far did customers get in our survey and why?</a:t>
            </a:r>
          </a:p>
        </p:txBody>
      </p:sp>
      <p:sp>
        <p:nvSpPr>
          <p:cNvPr id="316" name="Shape 316"/>
          <p:cNvSpPr txBox="1"/>
          <p:nvPr/>
        </p:nvSpPr>
        <p:spPr>
          <a:xfrm>
            <a:off x="177975" y="1201325"/>
            <a:ext cx="8520600" cy="17924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We </a:t>
            </a:r>
            <a:r>
              <a:rPr lang="en-US" sz="1100" dirty="0">
                <a:latin typeface="Roboto"/>
                <a:ea typeface="Roboto"/>
                <a:cs typeface="Roboto"/>
                <a:sym typeface="Roboto"/>
              </a:rPr>
              <a:t>wanted to find out where users lost interest in our survey so we can adjust our quiz if needed.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We made a SQL query where we looked at the following: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question asked, user_id, response, the amount of people who answered the question and at last the precent of people compared to who started the quiz. That answered each part of the survey.</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As seen in the table below. People lost a lot of interest on question 3 and question 5. This might be because people don’t know what shapes they like. </a:t>
            </a:r>
          </a:p>
          <a:p>
            <a:pPr marL="457200" lvl="0" indent="-304800" rtl="0">
              <a:lnSpc>
                <a:spcPct val="115000"/>
              </a:lnSpc>
              <a:spcBef>
                <a:spcPts val="0"/>
              </a:spcBef>
              <a:spcAft>
                <a:spcPts val="0"/>
              </a:spcAft>
              <a:buSzPts val="1200"/>
              <a:buFont typeface="Roboto"/>
              <a:buChar char="●"/>
            </a:pPr>
            <a:r>
              <a:rPr lang="en-US" sz="1100" dirty="0">
                <a:latin typeface="Roboto"/>
                <a:ea typeface="Roboto"/>
                <a:cs typeface="Roboto"/>
                <a:sym typeface="Roboto"/>
              </a:rPr>
              <a:t>The people that quit on question 5. Might be people who are sensitive about their eyesight. Since their vision might have worsened when they had their last eye exam and don’t feel comfortable sharing this.</a:t>
            </a:r>
          </a:p>
          <a:p>
            <a:pPr marL="0" lvl="0" indent="0"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109722038"/>
              </p:ext>
            </p:extLst>
          </p:nvPr>
        </p:nvGraphicFramePr>
        <p:xfrm>
          <a:off x="177975" y="2993825"/>
          <a:ext cx="8520600" cy="2049825"/>
        </p:xfrm>
        <a:graphic>
          <a:graphicData uri="http://schemas.openxmlformats.org/drawingml/2006/table">
            <a:tbl>
              <a:tblPr>
                <a:noFill/>
                <a:tableStyleId>{8628B589-4659-4227-9C68-565DD4A46BFE}</a:tableStyleId>
              </a:tblPr>
              <a:tblGrid>
                <a:gridCol w="2062801">
                  <a:extLst>
                    <a:ext uri="{9D8B030D-6E8A-4147-A177-3AD203B41FA5}">
                      <a16:colId xmlns:a16="http://schemas.microsoft.com/office/drawing/2014/main" val="20000"/>
                    </a:ext>
                  </a:extLst>
                </a:gridCol>
                <a:gridCol w="2571742">
                  <a:extLst>
                    <a:ext uri="{9D8B030D-6E8A-4147-A177-3AD203B41FA5}">
                      <a16:colId xmlns:a16="http://schemas.microsoft.com/office/drawing/2014/main" val="20001"/>
                    </a:ext>
                  </a:extLst>
                </a:gridCol>
                <a:gridCol w="1009930">
                  <a:extLst>
                    <a:ext uri="{9D8B030D-6E8A-4147-A177-3AD203B41FA5}">
                      <a16:colId xmlns:a16="http://schemas.microsoft.com/office/drawing/2014/main" val="20002"/>
                    </a:ext>
                  </a:extLst>
                </a:gridCol>
                <a:gridCol w="1286954">
                  <a:extLst>
                    <a:ext uri="{9D8B030D-6E8A-4147-A177-3AD203B41FA5}">
                      <a16:colId xmlns:a16="http://schemas.microsoft.com/office/drawing/2014/main" val="20003"/>
                    </a:ext>
                  </a:extLst>
                </a:gridCol>
                <a:gridCol w="1589173">
                  <a:extLst>
                    <a:ext uri="{9D8B030D-6E8A-4147-A177-3AD203B41FA5}">
                      <a16:colId xmlns:a16="http://schemas.microsoft.com/office/drawing/2014/main" val="529088813"/>
                    </a:ext>
                  </a:extLst>
                </a:gridCol>
              </a:tblGrid>
              <a:tr h="407950">
                <a:tc>
                  <a:txBody>
                    <a:bodyPr/>
                    <a:lstStyle/>
                    <a:p>
                      <a:pPr marL="0" lvl="0" indent="0" algn="ctr" rtl="0">
                        <a:spcBef>
                          <a:spcPts val="0"/>
                        </a:spcBef>
                        <a:spcAft>
                          <a:spcPts val="0"/>
                        </a:spcAft>
                        <a:buNone/>
                      </a:pPr>
                      <a:r>
                        <a:rPr lang="en-GB" sz="1000" b="1" noProof="0">
                          <a:solidFill>
                            <a:srgbClr val="FFFFFF"/>
                          </a:solidFill>
                        </a:rPr>
                        <a:t>question</a:t>
                      </a: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GB" sz="1000" b="1" noProof="0">
                          <a:solidFill>
                            <a:srgbClr val="FFFFFF"/>
                          </a:solidFill>
                        </a:rPr>
                        <a:t>user_id</a:t>
                      </a: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GB" sz="1000" b="1" noProof="0">
                          <a:solidFill>
                            <a:srgbClr val="FFFFFF"/>
                          </a:solidFill>
                        </a:rPr>
                        <a:t>response</a:t>
                      </a: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GB" sz="1000" b="1" noProof="0">
                          <a:solidFill>
                            <a:srgbClr val="FFFFFF"/>
                          </a:solidFill>
                        </a:rPr>
                        <a:t>COUNT(question)</a:t>
                      </a: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GB" sz="1000" b="1" noProof="0">
                          <a:solidFill>
                            <a:srgbClr val="FFFFFF"/>
                          </a:solidFill>
                        </a:rPr>
                        <a:t>% of answers</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1. What are you looking for?</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005e7f99-d48c-4fce-b605-10506c85aaf7</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Women's Styles</a:t>
                      </a:r>
                    </a:p>
                  </a:txBody>
                  <a:tcPr marL="9525" marR="9525" marT="9525" marB="0" anchor="b"/>
                </a:tc>
                <a:tc>
                  <a:txBody>
                    <a:bodyPr/>
                    <a:lstStyle/>
                    <a:p>
                      <a:pPr algn="r" fontAlgn="b"/>
                      <a:r>
                        <a:rPr lang="en-GB" sz="1050" b="0" i="0" u="none" strike="noStrike" noProof="0">
                          <a:solidFill>
                            <a:srgbClr val="646466"/>
                          </a:solidFill>
                          <a:effectLst/>
                          <a:latin typeface="Arial" panose="020B0604020202020204" pitchFamily="34" charset="0"/>
                          <a:cs typeface="Arial" panose="020B0604020202020204" pitchFamily="34" charset="0"/>
                        </a:rPr>
                        <a:t>500</a:t>
                      </a:r>
                    </a:p>
                  </a:txBody>
                  <a:tcPr marL="9525" marR="9525" marT="9525" marB="0" anchor="b"/>
                </a:tc>
                <a:tc>
                  <a:txBody>
                    <a:bodyPr/>
                    <a:lstStyle/>
                    <a:p>
                      <a:pPr algn="r" fontAlgn="b"/>
                      <a:r>
                        <a:rPr lang="en-GB" sz="1000" b="0" i="0" u="none" strike="noStrike" noProof="0">
                          <a:solidFill>
                            <a:srgbClr val="000000"/>
                          </a:solidFill>
                          <a:effectLst/>
                          <a:latin typeface="Arial" panose="020B0604020202020204" pitchFamily="34" charset="0"/>
                          <a:cs typeface="Arial" panose="020B0604020202020204" pitchFamily="34" charset="0"/>
                        </a:rPr>
                        <a:t>100%</a:t>
                      </a:r>
                    </a:p>
                  </a:txBody>
                  <a:tcPr marL="9525" marR="9525" marT="9525" marB="0" anchor="b"/>
                </a:tc>
                <a:extLst>
                  <a:ext uri="{0D108BD9-81ED-4DB2-BD59-A6C34878D82A}">
                    <a16:rowId xmlns:a16="http://schemas.microsoft.com/office/drawing/2014/main" val="10001"/>
                  </a:ext>
                </a:extLst>
              </a:tr>
              <a:tr h="328375">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2. What's your fit?</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005e7f99-d48c-4fce-b605-10506c85aaf7</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Medium</a:t>
                      </a:r>
                    </a:p>
                  </a:txBody>
                  <a:tcPr marL="9525" marR="9525" marT="9525" marB="0" anchor="b"/>
                </a:tc>
                <a:tc>
                  <a:txBody>
                    <a:bodyPr/>
                    <a:lstStyle/>
                    <a:p>
                      <a:pPr algn="r" fontAlgn="b"/>
                      <a:r>
                        <a:rPr lang="en-GB" sz="1050" b="0" i="0" u="none" strike="noStrike" noProof="0">
                          <a:solidFill>
                            <a:srgbClr val="646466"/>
                          </a:solidFill>
                          <a:effectLst/>
                          <a:latin typeface="Arial" panose="020B0604020202020204" pitchFamily="34" charset="0"/>
                          <a:cs typeface="Arial" panose="020B0604020202020204" pitchFamily="34" charset="0"/>
                        </a:rPr>
                        <a:t>475</a:t>
                      </a:r>
                    </a:p>
                  </a:txBody>
                  <a:tcPr marL="9525" marR="9525" marT="9525" marB="0" anchor="b"/>
                </a:tc>
                <a:tc>
                  <a:txBody>
                    <a:bodyPr/>
                    <a:lstStyle/>
                    <a:p>
                      <a:pPr algn="r" fontAlgn="b"/>
                      <a:r>
                        <a:rPr lang="en-GB" sz="1000" b="0" i="0" u="none" strike="noStrike" noProof="0">
                          <a:solidFill>
                            <a:srgbClr val="000000"/>
                          </a:solidFill>
                          <a:effectLst/>
                          <a:latin typeface="Arial" panose="020B0604020202020204" pitchFamily="34" charset="0"/>
                          <a:cs typeface="Arial" panose="020B0604020202020204" pitchFamily="34" charset="0"/>
                        </a:rPr>
                        <a:t>95%</a:t>
                      </a:r>
                    </a:p>
                  </a:txBody>
                  <a:tcPr marL="9525" marR="9525" marT="9525" marB="0" anchor="b"/>
                </a:tc>
                <a:extLst>
                  <a:ext uri="{0D108BD9-81ED-4DB2-BD59-A6C34878D82A}">
                    <a16:rowId xmlns:a16="http://schemas.microsoft.com/office/drawing/2014/main" val="10002"/>
                  </a:ext>
                </a:extLst>
              </a:tr>
              <a:tr h="328375">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3. Which shapes do you like?</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Round</a:t>
                      </a:r>
                    </a:p>
                  </a:txBody>
                  <a:tcPr marL="9525" marR="9525" marT="9525" marB="0" anchor="b"/>
                </a:tc>
                <a:tc>
                  <a:txBody>
                    <a:bodyPr/>
                    <a:lstStyle/>
                    <a:p>
                      <a:pPr algn="r" fontAlgn="b"/>
                      <a:r>
                        <a:rPr lang="en-GB" sz="1050" b="0" i="0" u="none" strike="noStrike" noProof="0">
                          <a:solidFill>
                            <a:srgbClr val="646466"/>
                          </a:solidFill>
                          <a:effectLst/>
                          <a:latin typeface="Arial" panose="020B0604020202020204" pitchFamily="34" charset="0"/>
                          <a:cs typeface="Arial" panose="020B0604020202020204" pitchFamily="34" charset="0"/>
                        </a:rPr>
                        <a:t>380</a:t>
                      </a:r>
                    </a:p>
                  </a:txBody>
                  <a:tcPr marL="9525" marR="9525" marT="9525" marB="0" anchor="b"/>
                </a:tc>
                <a:tc>
                  <a:txBody>
                    <a:bodyPr/>
                    <a:lstStyle/>
                    <a:p>
                      <a:pPr algn="r" fontAlgn="b"/>
                      <a:r>
                        <a:rPr lang="en-GB" sz="1000" b="0" i="0" u="none" strike="noStrike" noProof="0">
                          <a:solidFill>
                            <a:srgbClr val="000000"/>
                          </a:solidFill>
                          <a:effectLst/>
                          <a:latin typeface="Arial" panose="020B0604020202020204" pitchFamily="34" charset="0"/>
                          <a:cs typeface="Arial" panose="020B0604020202020204" pitchFamily="34" charset="0"/>
                        </a:rPr>
                        <a:t>76%</a:t>
                      </a:r>
                    </a:p>
                  </a:txBody>
                  <a:tcPr marL="9525" marR="9525" marT="9525" marB="0" anchor="b"/>
                </a:tc>
                <a:extLst>
                  <a:ext uri="{0D108BD9-81ED-4DB2-BD59-A6C34878D82A}">
                    <a16:rowId xmlns:a16="http://schemas.microsoft.com/office/drawing/2014/main" val="10003"/>
                  </a:ext>
                </a:extLst>
              </a:tr>
              <a:tr h="328375">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4. Which colors do you like?</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Two-Tone</a:t>
                      </a:r>
                    </a:p>
                  </a:txBody>
                  <a:tcPr marL="9525" marR="9525" marT="9525" marB="0" anchor="b"/>
                </a:tc>
                <a:tc>
                  <a:txBody>
                    <a:bodyPr/>
                    <a:lstStyle/>
                    <a:p>
                      <a:pPr algn="r" fontAlgn="b"/>
                      <a:r>
                        <a:rPr lang="en-GB" sz="1050" b="0" i="0" u="none" strike="noStrike" noProof="0">
                          <a:solidFill>
                            <a:srgbClr val="646466"/>
                          </a:solidFill>
                          <a:effectLst/>
                          <a:latin typeface="Arial" panose="020B0604020202020204" pitchFamily="34" charset="0"/>
                          <a:cs typeface="Arial" panose="020B0604020202020204" pitchFamily="34" charset="0"/>
                        </a:rPr>
                        <a:t>361</a:t>
                      </a:r>
                    </a:p>
                  </a:txBody>
                  <a:tcPr marL="9525" marR="9525" marT="9525" marB="0" anchor="b"/>
                </a:tc>
                <a:tc>
                  <a:txBody>
                    <a:bodyPr/>
                    <a:lstStyle/>
                    <a:p>
                      <a:pPr algn="r" fontAlgn="b"/>
                      <a:r>
                        <a:rPr lang="en-GB" sz="1000" b="0" i="0" u="none" strike="noStrike" noProof="0">
                          <a:solidFill>
                            <a:srgbClr val="000000"/>
                          </a:solidFill>
                          <a:effectLst/>
                          <a:latin typeface="Arial" panose="020B0604020202020204" pitchFamily="34" charset="0"/>
                          <a:cs typeface="Arial" panose="020B0604020202020204" pitchFamily="34" charset="0"/>
                        </a:rPr>
                        <a:t>72%</a:t>
                      </a:r>
                    </a:p>
                  </a:txBody>
                  <a:tcPr marL="9525" marR="9525" marT="9525" marB="0" anchor="b"/>
                </a:tc>
                <a:extLst>
                  <a:ext uri="{0D108BD9-81ED-4DB2-BD59-A6C34878D82A}">
                    <a16:rowId xmlns:a16="http://schemas.microsoft.com/office/drawing/2014/main" val="10004"/>
                  </a:ext>
                </a:extLst>
              </a:tr>
              <a:tr h="328375">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5. When was your last eye exam?</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00a556ed-f13e-4c67-8704-27e3573684cd</a:t>
                      </a:r>
                    </a:p>
                  </a:txBody>
                  <a:tcPr marL="9525" marR="9525" marT="9525" marB="0" anchor="b"/>
                </a:tc>
                <a:tc>
                  <a:txBody>
                    <a:bodyPr/>
                    <a:lstStyle/>
                    <a:p>
                      <a:pPr algn="l" fontAlgn="b"/>
                      <a:r>
                        <a:rPr lang="en-GB" sz="1050" b="0" i="0" u="none" strike="noStrike" noProof="0">
                          <a:solidFill>
                            <a:srgbClr val="646466"/>
                          </a:solidFill>
                          <a:effectLst/>
                          <a:latin typeface="Arial" panose="020B0604020202020204" pitchFamily="34" charset="0"/>
                          <a:cs typeface="Arial" panose="020B0604020202020204" pitchFamily="34" charset="0"/>
                        </a:rPr>
                        <a:t>&lt;1 Year</a:t>
                      </a:r>
                    </a:p>
                  </a:txBody>
                  <a:tcPr marL="9525" marR="9525" marT="9525" marB="0" anchor="b"/>
                </a:tc>
                <a:tc>
                  <a:txBody>
                    <a:bodyPr/>
                    <a:lstStyle/>
                    <a:p>
                      <a:pPr algn="r" fontAlgn="b"/>
                      <a:r>
                        <a:rPr lang="en-GB" sz="1050" b="0" i="0" u="none" strike="noStrike" noProof="0">
                          <a:solidFill>
                            <a:srgbClr val="646466"/>
                          </a:solidFill>
                          <a:effectLst/>
                          <a:latin typeface="Arial" panose="020B0604020202020204" pitchFamily="34" charset="0"/>
                          <a:cs typeface="Arial" panose="020B0604020202020204" pitchFamily="34" charset="0"/>
                        </a:rPr>
                        <a:t>270</a:t>
                      </a:r>
                    </a:p>
                  </a:txBody>
                  <a:tcPr marL="9525" marR="9525" marT="9525" marB="0" anchor="b"/>
                </a:tc>
                <a:tc>
                  <a:txBody>
                    <a:bodyPr/>
                    <a:lstStyle/>
                    <a:p>
                      <a:pPr algn="r" fontAlgn="b"/>
                      <a:r>
                        <a:rPr lang="en-GB" sz="1000" b="0" i="0" u="none" strike="noStrike" noProof="0" dirty="0">
                          <a:solidFill>
                            <a:srgbClr val="000000"/>
                          </a:solidFill>
                          <a:effectLst/>
                          <a:latin typeface="Arial" panose="020B0604020202020204" pitchFamily="34" charset="0"/>
                          <a:cs typeface="Arial" panose="020B0604020202020204" pitchFamily="34" charset="0"/>
                        </a:rPr>
                        <a:t>54%</a:t>
                      </a:r>
                    </a:p>
                  </a:txBody>
                  <a:tcPr marL="9525" marR="9525" marT="9525" marB="0" anchor="b"/>
                </a:tc>
                <a:extLst>
                  <a:ext uri="{0D108BD9-81ED-4DB2-BD59-A6C34878D82A}">
                    <a16:rowId xmlns:a16="http://schemas.microsoft.com/office/drawing/2014/main" val="232955387"/>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867</Words>
  <Application>Microsoft Macintosh PowerPoint</Application>
  <PresentationFormat>Skærmshow (16:9)</PresentationFormat>
  <Paragraphs>97</Paragraphs>
  <Slides>8</Slides>
  <Notes>8</Notes>
  <HiddenSlides>0</HiddenSlides>
  <MMClips>0</MMClips>
  <ScaleCrop>false</ScaleCrop>
  <HeadingPairs>
    <vt:vector size="6" baseType="variant">
      <vt:variant>
        <vt:lpstr>Benyttede skrifttyper</vt:lpstr>
      </vt:variant>
      <vt:variant>
        <vt:i4>6</vt:i4>
      </vt:variant>
      <vt:variant>
        <vt:lpstr>Tema</vt:lpstr>
      </vt:variant>
      <vt:variant>
        <vt:i4>3</vt:i4>
      </vt:variant>
      <vt:variant>
        <vt:lpstr>Slidetitler</vt:lpstr>
      </vt:variant>
      <vt:variant>
        <vt:i4>8</vt:i4>
      </vt:variant>
    </vt:vector>
  </HeadingPairs>
  <TitlesOfParts>
    <vt:vector size="17" baseType="lpstr">
      <vt:lpstr>Roboto Thin</vt:lpstr>
      <vt:lpstr>Courier New</vt:lpstr>
      <vt:lpstr>Dosis</vt:lpstr>
      <vt:lpstr>Roboto Black</vt:lpstr>
      <vt:lpstr>Arial</vt:lpstr>
      <vt:lpstr>Roboto</vt:lpstr>
      <vt:lpstr>Simple Light</vt:lpstr>
      <vt:lpstr>Simple Light</vt:lpstr>
      <vt:lpstr>Simple Light</vt:lpstr>
      <vt:lpstr>PowerPoint-præsentation</vt:lpstr>
      <vt:lpstr>Example Table of Contents</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Jens Raunstrup</cp:lastModifiedBy>
  <cp:revision>9</cp:revision>
  <dcterms:modified xsi:type="dcterms:W3CDTF">2023-11-20T09:15:00Z</dcterms:modified>
</cp:coreProperties>
</file>